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4" r:id="rId5"/>
    <p:sldId id="261" r:id="rId6"/>
    <p:sldId id="262" r:id="rId7"/>
    <p:sldId id="263" r:id="rId8"/>
    <p:sldId id="265" r:id="rId9"/>
    <p:sldId id="26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04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95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9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67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3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7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13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63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1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DF44-7127-436C-8C3B-27F590656DCC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74CF-B9ED-42F7-BEDB-57A8857F3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9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ree-Circles-of-Alemat-576391639127150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elovereading.org/index.php?lang=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8256"/>
          </a:xfrm>
        </p:spPr>
        <p:txBody>
          <a:bodyPr>
            <a:normAutofit/>
          </a:bodyPr>
          <a:lstStyle/>
          <a:p>
            <a:r>
              <a:rPr lang="cs-CZ" dirty="0"/>
              <a:t>Proč je ve vědě stále málo žen? | </a:t>
            </a:r>
            <a:r>
              <a:rPr lang="cs-CZ" dirty="0" smtClean="0"/>
              <a:t>Diskuse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3912" y="3433309"/>
            <a:ext cx="5300843" cy="2152291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err="1" smtClean="0"/>
              <a:t>Panelistky</a:t>
            </a:r>
            <a:r>
              <a:rPr lang="cs-CZ" sz="2000" b="1" dirty="0" smtClean="0"/>
              <a:t>:</a:t>
            </a:r>
          </a:p>
          <a:p>
            <a:pPr algn="l"/>
            <a:r>
              <a:rPr lang="cs-CZ" sz="2000" b="1" dirty="0" smtClean="0"/>
              <a:t>prof</a:t>
            </a:r>
            <a:r>
              <a:rPr lang="cs-CZ" sz="2000" b="1" dirty="0"/>
              <a:t>. RNDr. Helena Illnerová, DrSc</a:t>
            </a:r>
            <a:r>
              <a:rPr lang="cs-CZ" sz="2000" b="1" dirty="0" smtClean="0"/>
              <a:t>.</a:t>
            </a:r>
          </a:p>
          <a:p>
            <a:pPr algn="l"/>
            <a:r>
              <a:rPr lang="cs-CZ" sz="2000" b="1" dirty="0"/>
              <a:t>prof. Ing. Jana Hajšlová, CSc</a:t>
            </a:r>
            <a:r>
              <a:rPr lang="cs-CZ" sz="2000" b="1" dirty="0" smtClean="0"/>
              <a:t>.</a:t>
            </a:r>
          </a:p>
          <a:p>
            <a:pPr algn="l"/>
            <a:r>
              <a:rPr lang="cs-CZ" sz="2000" b="1" dirty="0"/>
              <a:t>prof. MUDr. Helena </a:t>
            </a:r>
            <a:r>
              <a:rPr lang="cs-CZ" sz="2000" b="1" dirty="0" err="1"/>
              <a:t>Tlaskalová-Hogenová</a:t>
            </a:r>
            <a:r>
              <a:rPr lang="cs-CZ" sz="2000" b="1" dirty="0"/>
              <a:t>, DrSc</a:t>
            </a:r>
            <a:r>
              <a:rPr lang="cs-CZ" sz="2000" b="1" dirty="0" smtClean="0"/>
              <a:t>.</a:t>
            </a:r>
          </a:p>
          <a:p>
            <a:pPr algn="l"/>
            <a:r>
              <a:rPr lang="cs-CZ" sz="2000" dirty="0"/>
              <a:t> </a:t>
            </a:r>
            <a:r>
              <a:rPr lang="cs-CZ" sz="2000" b="1" dirty="0"/>
              <a:t>prof. RNDr. Eva </a:t>
            </a:r>
            <a:r>
              <a:rPr lang="cs-CZ" sz="2000" b="1" dirty="0" err="1"/>
              <a:t>Zažímalová</a:t>
            </a:r>
            <a:r>
              <a:rPr lang="cs-CZ" sz="2000" b="1" dirty="0"/>
              <a:t>, CSc</a:t>
            </a:r>
            <a:r>
              <a:rPr lang="cs-CZ" sz="2000" b="1" dirty="0" smtClean="0"/>
              <a:t>.</a:t>
            </a:r>
          </a:p>
        </p:txBody>
      </p:sp>
      <p:pic>
        <p:nvPicPr>
          <p:cNvPr id="4" name="Picture 5" descr="G:\CULTURAL\IV ALUMNI\ALMNI ASSOCIATION\LOGOS\AC-logo-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5967323"/>
            <a:ext cx="140017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G:\CULTURAL\IV ALUMNI\ALMN ASSOCIATION\LOGOS\logo_CZ_IVLP500.gif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79657" y="5929223"/>
            <a:ext cx="1028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VildovaJ\AppData\Local\Microsoft\Windows\Temporary Internet Files\Content.Word\GEM3LD1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290692"/>
            <a:ext cx="10001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6393701" y="3433308"/>
            <a:ext cx="5300843" cy="21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 smtClean="0"/>
              <a:t>Moderuje:</a:t>
            </a:r>
          </a:p>
          <a:p>
            <a:pPr algn="l"/>
            <a:r>
              <a:rPr lang="cs-CZ" sz="2000" b="1" dirty="0" smtClean="0"/>
              <a:t>Marcela Linková, Ph.D.</a:t>
            </a:r>
          </a:p>
          <a:p>
            <a:pPr algn="l"/>
            <a:endParaRPr lang="cs-CZ" sz="2000" b="1" dirty="0"/>
          </a:p>
          <a:p>
            <a:pPr algn="l"/>
            <a:r>
              <a:rPr lang="cs-CZ" sz="2000" b="1" dirty="0" smtClean="0"/>
              <a:t>Úvodní slovo:</a:t>
            </a:r>
          </a:p>
          <a:p>
            <a:pPr algn="l"/>
            <a:r>
              <a:rPr lang="cs-CZ" sz="2000" b="1" dirty="0" err="1" smtClean="0"/>
              <a:t>Erin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Kotheimer</a:t>
            </a:r>
            <a:endParaRPr lang="cs-CZ" sz="2000" b="1" dirty="0"/>
          </a:p>
        </p:txBody>
      </p:sp>
      <p:pic>
        <p:nvPicPr>
          <p:cNvPr id="8" name="Picture 9" descr="logo S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0384" y="5746171"/>
            <a:ext cx="1316608" cy="8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24" y="5819363"/>
            <a:ext cx="1233488" cy="8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IVLP </a:t>
            </a:r>
            <a:r>
              <a:rPr lang="cs-CZ" dirty="0" err="1" smtClean="0"/>
              <a:t>Women</a:t>
            </a:r>
            <a:r>
              <a:rPr lang="cs-CZ" dirty="0" smtClean="0"/>
              <a:t> in STEM:</a:t>
            </a:r>
            <a:br>
              <a:rPr lang="cs-CZ" dirty="0" smtClean="0"/>
            </a:br>
            <a:r>
              <a:rPr lang="cs-CZ" dirty="0" smtClean="0"/>
              <a:t>boření předsudků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2763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Multiregionální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21 žen z 19 zemí: ČR, Gruzie, Kazachstán, Kosovo, Kypr, Libye, Maroko, Malajsie, Mexiko, Nový Zéland, Polsko, Rusko, </a:t>
            </a:r>
            <a:r>
              <a:rPr lang="cs-CZ" sz="1800" dirty="0" err="1" smtClean="0"/>
              <a:t>Sri</a:t>
            </a:r>
            <a:r>
              <a:rPr lang="cs-CZ" sz="1800" dirty="0" smtClean="0"/>
              <a:t> Lanka, Spojené arabské emiráty, Súdán, Tádžikistán, Trinidad a Tobago, Uzbekistán, Velká Británie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3 skupiny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STEM vzdělávání a podpora vstupu dívek do technických a přírodních věd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Veřejná politika a programy na podporu žen ve vědě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Ženy v technologiích (ženy – zakladatelky a majitelky </a:t>
            </a:r>
            <a:r>
              <a:rPr lang="cs-CZ" sz="1600" dirty="0" err="1" smtClean="0"/>
              <a:t>tech</a:t>
            </a:r>
            <a:r>
              <a:rPr lang="cs-CZ" sz="1600" dirty="0" smtClean="0"/>
              <a:t> firem)</a:t>
            </a:r>
            <a:endParaRPr lang="cs-CZ" sz="1600" dirty="0"/>
          </a:p>
        </p:txBody>
      </p:sp>
      <p:pic>
        <p:nvPicPr>
          <p:cNvPr id="5" name="Picture 2" descr="Image may contain: 26 people, people smiling, people standing and indoo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Naše skupina měla něco společné: můžeme se realizovat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Ženy s názory a ochotou naslouchat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Ženy, které byly single / bezdětné / vdané nebo v partnerství s mužem, který byl v rámci své kultury naprosto výjimečně tolerantní, podpůrný – prostě odporoval obecně přijímané normě maskulinity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Tolerance nestačí, je potřeba aktivní partnerská podpora a sdílení, v Libyi stejně jako v ČR nebo Mexiku</a:t>
            </a:r>
          </a:p>
        </p:txBody>
      </p:sp>
    </p:spTree>
    <p:extLst>
      <p:ext uri="{BB962C8B-B14F-4D97-AF65-F5344CB8AC3E}">
        <p14:creationId xmlns:p14="http://schemas.microsoft.com/office/powerpoint/2010/main" val="22401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Rana</a:t>
            </a:r>
            <a:r>
              <a:rPr lang="cs-CZ" dirty="0" smtClean="0"/>
              <a:t> </a:t>
            </a:r>
            <a:r>
              <a:rPr lang="cs-CZ" dirty="0" err="1" smtClean="0"/>
              <a:t>Dajani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síla inspirace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328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profesorka molekulární biologie na </a:t>
            </a:r>
            <a:r>
              <a:rPr lang="cs-CZ" sz="1800" dirty="0" err="1" smtClean="0"/>
              <a:t>Hashemite</a:t>
            </a:r>
            <a:r>
              <a:rPr lang="cs-CZ" sz="1800" dirty="0" smtClean="0"/>
              <a:t> Univerzity v Jordánsku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zakladatelka projektů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3"/>
              </a:rPr>
              <a:t>Three </a:t>
            </a:r>
            <a:r>
              <a:rPr lang="cs-CZ" sz="1600" dirty="0" err="1" smtClean="0">
                <a:hlinkClick r:id="rId3"/>
              </a:rPr>
              <a:t>circles</a:t>
            </a:r>
            <a:r>
              <a:rPr lang="cs-CZ" sz="1600" dirty="0" smtClean="0">
                <a:hlinkClick r:id="rId3"/>
              </a:rPr>
              <a:t> </a:t>
            </a:r>
            <a:r>
              <a:rPr lang="cs-CZ" sz="1600" dirty="0" err="1" smtClean="0">
                <a:hlinkClick r:id="rId3"/>
              </a:rPr>
              <a:t>of</a:t>
            </a:r>
            <a:r>
              <a:rPr lang="cs-CZ" sz="1600" dirty="0" smtClean="0">
                <a:hlinkClick r:id="rId3"/>
              </a:rPr>
              <a:t> </a:t>
            </a:r>
            <a:r>
              <a:rPr lang="cs-CZ" sz="1600" dirty="0" err="1" smtClean="0">
                <a:hlinkClick r:id="rId3"/>
              </a:rPr>
              <a:t>Alemat</a:t>
            </a:r>
            <a:r>
              <a:rPr lang="cs-CZ" sz="1600" dirty="0" smtClean="0"/>
              <a:t> – </a:t>
            </a:r>
            <a:r>
              <a:rPr lang="cs-CZ" sz="1600" dirty="0" err="1" smtClean="0"/>
              <a:t>mentoringový</a:t>
            </a:r>
            <a:r>
              <a:rPr lang="cs-CZ" sz="1600" dirty="0" smtClean="0"/>
              <a:t> program pro muslimské ženy v Jordánu a sousedních zemích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4"/>
              </a:rPr>
              <a:t>We love </a:t>
            </a:r>
            <a:r>
              <a:rPr lang="cs-CZ" sz="1600" dirty="0" err="1" smtClean="0">
                <a:hlinkClick r:id="rId4"/>
              </a:rPr>
              <a:t>reading</a:t>
            </a:r>
            <a:r>
              <a:rPr lang="cs-CZ" sz="1600" dirty="0"/>
              <a:t> </a:t>
            </a:r>
            <a:r>
              <a:rPr lang="cs-CZ" sz="1600" dirty="0" smtClean="0"/>
              <a:t>– knihovna v každé čtvrti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150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NASA </a:t>
            </a:r>
            <a:r>
              <a:rPr lang="cs-CZ" dirty="0" err="1" smtClean="0"/>
              <a:t>Goddard</a:t>
            </a:r>
            <a:r>
              <a:rPr lang="cs-CZ" dirty="0" smtClean="0"/>
              <a:t> Centre:</a:t>
            </a:r>
            <a:br>
              <a:rPr lang="cs-CZ" dirty="0" smtClean="0"/>
            </a:br>
            <a:r>
              <a:rPr lang="cs-CZ" dirty="0" smtClean="0"/>
              <a:t>síla příběhů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9125" y="2057399"/>
            <a:ext cx="4106174" cy="399834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NASA ženy nás rozbrečely, doslova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Ženy, které prokoply skleněný strop rasy, genderu a chudoby a nebály se o tom hovořit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Silné životní příběhy, které dnes ukazují cestu dětem ze znevýhodněných skupin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Oddělení, které má na starosti diverzitu a rovnost a </a:t>
            </a:r>
            <a:r>
              <a:rPr lang="cs-CZ" dirty="0" err="1" smtClean="0"/>
              <a:t>implicit</a:t>
            </a:r>
            <a:r>
              <a:rPr lang="cs-CZ" dirty="0" smtClean="0"/>
              <a:t> </a:t>
            </a:r>
            <a:r>
              <a:rPr lang="cs-CZ" dirty="0" err="1" smtClean="0"/>
              <a:t>bias</a:t>
            </a:r>
            <a:r>
              <a:rPr lang="cs-CZ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Moje otázka: Jak zajistíte, že se management, vedoucí týmů, účastní školení na diversitu?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Odpovědí je udivený výraz: Chtějí zde pracovat a toto je součástí našeho profesního vzdělávání vedoucích pracovníků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 and </a:t>
            </a:r>
            <a:r>
              <a:rPr lang="cs-CZ" dirty="0" err="1" smtClean="0"/>
              <a:t>Engineering</a:t>
            </a:r>
            <a:r>
              <a:rPr lang="cs-CZ" dirty="0" smtClean="0"/>
              <a:t>: STEM vzdělávání s uměním od mateřské školy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 takhle se děti učí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MŠ do 12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Disciplinární předměty a společenské problémy, kdy musí zapojit vše – fyziku, chemii, matiku, umění, výpočetní vědy, socioekonomické vědy, historii, literaturu a jazyk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Oddělené třídy matiky a fyziky pro holky a kluky – odstranit stereotype </a:t>
            </a:r>
            <a:r>
              <a:rPr lang="cs-CZ" dirty="0" err="1" smtClean="0"/>
              <a:t>threat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MŠ děti učí metody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Učí se i venku v přírodě –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Alumni</a:t>
            </a:r>
            <a:r>
              <a:rPr lang="cs-CZ" dirty="0" smtClean="0"/>
              <a:t> klub – jejich absolventi na SŠ úrovni se zapojují do výuky a </a:t>
            </a:r>
            <a:r>
              <a:rPr lang="cs-CZ" dirty="0" err="1" smtClean="0"/>
              <a:t>mentoří</a:t>
            </a:r>
            <a:endParaRPr lang="cs-CZ" dirty="0"/>
          </a:p>
        </p:txBody>
      </p:sp>
      <p:pic>
        <p:nvPicPr>
          <p:cNvPr id="2050" name="Picture 2" descr="Image may contain: 2 people, indoo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3M: strukturální změna a </a:t>
            </a:r>
            <a:r>
              <a:rPr lang="cs-CZ" dirty="0" err="1" smtClean="0"/>
              <a:t>leadership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soukromé firmě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Bez silného vedení a jeho odhodlání a zaštítění tématu se nic nezmění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Ženy ve vedení jsou dobré pro zlepšení pracovních podmínek i pro generování zisku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Vnitřní analýzy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Zastoupení žen a mužů na různých pozicích, včetně vedoucích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Analýza procesu implementace strukturálních opatření a dopadů těchto opatření</a:t>
            </a:r>
            <a:endParaRPr lang="cs-CZ" dirty="0"/>
          </a:p>
        </p:txBody>
      </p:sp>
      <p:pic>
        <p:nvPicPr>
          <p:cNvPr id="1030" name="Picture 6" descr="Výsledek obrázku pro 3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 vědy v současném globální pořádku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9834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</a:t>
            </a:r>
            <a:r>
              <a:rPr lang="cs-CZ" sz="1800" dirty="0" err="1" smtClean="0"/>
              <a:t>Association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Advancement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Pokora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Občanský protest a angažovanost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Diverzita a rovnost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K čemu a jak vzdělávat děti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ČR jako montovna, Gruzie, Tádžikistán a další skáčou od zemědělství k technologiím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Kritické myšlení, </a:t>
            </a:r>
            <a:r>
              <a:rPr lang="cs-CZ" dirty="0" err="1" smtClean="0"/>
              <a:t>transdisciplinarita</a:t>
            </a:r>
            <a:r>
              <a:rPr lang="cs-CZ" dirty="0" smtClean="0"/>
              <a:t>, diverzita a práce s informacemi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Strukturální opatření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Černé děti  a holky a další znevýhodněné skupiny nejsou hloupé, ale naráží na předsudky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Proto musí konat instituce, děti samy to nevyřeší svojí snahou</a:t>
            </a:r>
          </a:p>
        </p:txBody>
      </p:sp>
    </p:spTree>
    <p:extLst>
      <p:ext uri="{BB962C8B-B14F-4D97-AF65-F5344CB8AC3E}">
        <p14:creationId xmlns:p14="http://schemas.microsoft.com/office/powerpoint/2010/main" val="2366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do 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Procentní zastoupení žen mezi výzkumnicemi v ČR již několik let klesá, v současné době je na úrovni 26,9% (Monitorovací zpráva za rok 2016). Jaké jsou dle Vás hlavní příčiny tohoto stavu?</a:t>
            </a:r>
          </a:p>
          <a:p>
            <a:r>
              <a:rPr lang="cs-CZ" dirty="0" smtClean="0"/>
              <a:t>Domníváte se, že se během Vaší profesní dráhy změnily podmínky pro vědeckou práci, které ovlivňují profesní uplatnění žen ve vědě? </a:t>
            </a:r>
          </a:p>
          <a:p>
            <a:r>
              <a:rPr lang="cs-CZ" dirty="0" smtClean="0"/>
              <a:t>Jaké jsou dle Vašeho názoru příčiny toho, že téma vyrovnaného zastoupení a férového uplatnění žen ve vědě je v ČR obtížně přijímáno?</a:t>
            </a:r>
          </a:p>
          <a:p>
            <a:r>
              <a:rPr lang="cs-CZ" dirty="0" smtClean="0"/>
              <a:t>Jaká opatření na </a:t>
            </a:r>
            <a:r>
              <a:rPr lang="cs-CZ" u="sng" dirty="0" smtClean="0"/>
              <a:t>institucionální </a:t>
            </a:r>
            <a:r>
              <a:rPr lang="cs-CZ" dirty="0" smtClean="0"/>
              <a:t>úrovni (grantové agentury a výzkumné instituce a VŠ) by dle Vašeho názoru mohly pozitivně ovlivnit uplatnění a profesní rozvoj žen-vědkyň?</a:t>
            </a:r>
          </a:p>
          <a:p>
            <a:r>
              <a:rPr lang="cs-CZ" dirty="0" smtClean="0"/>
              <a:t>Žijeme v době alternativních faktů. Jakou roli by měla hrát věda, včetně společenských věd a humanit, ve společnosti?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515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691</Words>
  <Application>Microsoft Office PowerPoint</Application>
  <PresentationFormat>Širokoúhlá obrazovka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Proč je ve vědě stále málo žen? | Diskuse</vt:lpstr>
      <vt:lpstr>IVLP Women in STEM: boření předsudků</vt:lpstr>
      <vt:lpstr>Naše skupina měla něco společné: můžeme se realizovat</vt:lpstr>
      <vt:lpstr>Rana Dajani:  síla inspirace</vt:lpstr>
      <vt:lpstr>NASA Goddard Centre: síla příběhů</vt:lpstr>
      <vt:lpstr>School of Arts and Engineering: STEM vzdělávání s uměním od mateřské školy</vt:lpstr>
      <vt:lpstr>3M: strukturální změna a leadership  v soukromé firmě</vt:lpstr>
      <vt:lpstr>Budoucnost vědy v současném globální pořádku</vt:lpstr>
      <vt:lpstr>Otázky do diskuse</vt:lpstr>
    </vt:vector>
  </TitlesOfParts>
  <Company>sou av 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je ve vědě stále málo žen? | Diskuse</dc:title>
  <dc:creator>marcela.linkova</dc:creator>
  <cp:lastModifiedBy>marcela.linkova</cp:lastModifiedBy>
  <cp:revision>34</cp:revision>
  <dcterms:created xsi:type="dcterms:W3CDTF">2017-03-16T16:32:13Z</dcterms:created>
  <dcterms:modified xsi:type="dcterms:W3CDTF">2017-03-17T08:55:55Z</dcterms:modified>
</cp:coreProperties>
</file>